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6"/>
  </p:notesMasterIdLst>
  <p:sldIdLst>
    <p:sldId id="257" r:id="rId2"/>
    <p:sldId id="354" r:id="rId3"/>
    <p:sldId id="359" r:id="rId4"/>
    <p:sldId id="362" r:id="rId5"/>
    <p:sldId id="360" r:id="rId6"/>
    <p:sldId id="361" r:id="rId7"/>
    <p:sldId id="363" r:id="rId8"/>
    <p:sldId id="364" r:id="rId9"/>
    <p:sldId id="365" r:id="rId10"/>
    <p:sldId id="366" r:id="rId11"/>
    <p:sldId id="367" r:id="rId12"/>
    <p:sldId id="358" r:id="rId13"/>
    <p:sldId id="337" r:id="rId14"/>
    <p:sldId id="109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utura PT Demi" panose="020B0604020202020204" charset="-52"/>
      <p:regular r:id="rId21"/>
      <p: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72" y="108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6E8243-1FC8-401C-853E-DC0E074F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785C474-B09F-456E-89B8-EA1EB6A1B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5C54B6-C4B9-4FFA-84BE-5EDCE37B457D}" type="datetimeFigureOut">
              <a:rPr lang="ru-RU" altLang="ru-RU"/>
              <a:pPr>
                <a:defRPr/>
              </a:pPr>
              <a:t>30.11.2023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906C03-08B3-4496-B4CA-DA84B45B07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787FB279-E733-46D3-89D7-DCC38A345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8017052-09B2-4B14-8A97-30E5995666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0B72A676-4DD9-4A35-9B2B-EB3A3A220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FB762F-F52C-4AEE-97AC-7525237F8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2</a:t>
            </a:fld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EB4C2D1-A7ED-4215-BC0F-E6CD4376E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6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432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46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386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6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017A108-8817-41D8-968A-CFA7E68A9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2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940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976C511-1A4A-46D0-B55C-A5173594A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94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649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17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6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3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25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1BB66E5B-B473-4DA7-A776-C2808C11F69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75AA3F7C-F5A6-4E5E-B392-CB3FC3FCB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C91089E3-860E-4ADF-A9D7-FFFB0BB0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43" r:id="rId3"/>
    <p:sldLayoutId id="2147483855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library.html#node=10219&amp;path=/26/29/10198/10219/" TargetMode="External"/><Relationship Id="rId2" Type="http://schemas.openxmlformats.org/officeDocument/2006/relationships/hyperlink" Target="https://online-obr-e5cloud-02-gpt-msk.1c.ru/library.html#id=11391&amp;type=2&amp;path=/26/29/10198/10205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library.html#id=6410&amp;type=1&amp;path=/26/29/11171/11172/" TargetMode="External"/><Relationship Id="rId2" Type="http://schemas.openxmlformats.org/officeDocument/2006/relationships/hyperlink" Target="https://online-obr-e5cloud-02-gpt-msk.1c.ru/library.html#id=17678&amp;type=1&amp;path=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online-obr-e5cloud-02-gpt-msk.1c.ru/library.html#node=11189&amp;path=/26/29/11185/11186/11189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gif"/><Relationship Id="rId4" Type="http://schemas.openxmlformats.org/officeDocument/2006/relationships/hyperlink" Target="https://vk.com/obrazovanie1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1c.ru/library/primschool/igry_po_matematike_dlya_nachalnoy_shkoly/vychisleniya_tablitsa_umnozheniya/4763.phd" TargetMode="External"/><Relationship Id="rId2" Type="http://schemas.openxmlformats.org/officeDocument/2006/relationships/hyperlink" Target="https://online-obr-e5cloud-02-gpt-msk.1c.ru/library.html#id=5871&amp;type=1&amp;path=/26/29/10919/10941/10948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urok.1c.ru/library/primschool/igry_po_matematike_dlya_nachalnoy_shkoly/vychisleniya_tablitsa_umnozheniya/4746.ph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library.html#id=5292&amp;type=1&amp;path=/26/29/10728/10729/" TargetMode="External"/><Relationship Id="rId2" Type="http://schemas.openxmlformats.org/officeDocument/2006/relationships/hyperlink" Target="https://urok.1c.ru/library/primschool/primlch/literaturnoe_chtenie_1_4_kl_audioknigi/sborniki/131120.phd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5D99C543-3654-48E1-9AC5-21E7E17B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503363"/>
            <a:ext cx="6119813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4000" spc="100" dirty="0">
              <a:solidFill>
                <a:srgbClr val="1C1C1C"/>
              </a:solidFill>
              <a:latin typeface="Futura PT Demi" panose="020B0702020204020303" pitchFamily="34" charset="-52"/>
              <a:cs typeface="Arial" panose="020B0604020202020204" pitchFamily="34" charset="0"/>
            </a:endParaRP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063CA0D2-676D-4E81-9665-47999245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589240"/>
            <a:ext cx="5543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1C1C1C"/>
                </a:solidFill>
              </a:rPr>
              <a:t>Морозова Нина Викторовна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9603B-1882-8D03-0973-71461C9C33B8}"/>
              </a:ext>
            </a:extLst>
          </p:cNvPr>
          <p:cNvSpPr txBox="1">
            <a:spLocks/>
          </p:cNvSpPr>
          <p:nvPr/>
        </p:nvSpPr>
        <p:spPr>
          <a:xfrm>
            <a:off x="1055688" y="1412776"/>
            <a:ext cx="9410700" cy="10810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/>
              <a:t>Уроки – проекты с использованием готовых ЭОР Библиотеки 1С:Урок и материалов платформы 1С:Образование</a:t>
            </a:r>
          </a:p>
          <a:p>
            <a:r>
              <a:rPr lang="ru-RU" kern="0" dirty="0"/>
              <a:t>(Математика, Русский язык, Литературное чтение, Окружающий мир)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1D8A2-CCB5-0041-FC9D-3291DF25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 платформы для организации ПИД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437F7-AF21-ABCF-D70A-079DF3DA1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Поиск информации</a:t>
            </a:r>
          </a:p>
          <a:p>
            <a:r>
              <a:rPr lang="en-US" dirty="0">
                <a:hlinkClick r:id="rId2"/>
              </a:rPr>
              <a:t>https://online-obr-e5cloud-02-gpt-msk.1c.ru/library.html#id=11391&amp;type=2&amp;path=/26/29/10198/10205/</a:t>
            </a:r>
            <a:endParaRPr lang="ru-RU" dirty="0"/>
          </a:p>
          <a:p>
            <a:r>
              <a:rPr lang="ru-RU" dirty="0"/>
              <a:t>Игры</a:t>
            </a:r>
          </a:p>
          <a:p>
            <a:r>
              <a:rPr lang="en-US" dirty="0">
                <a:hlinkClick r:id="rId3"/>
              </a:rPr>
              <a:t>https://online-obr-e5cloud-02-gpt-msk.1c.ru/library.html#node=10219&amp;path=/26/29/10198/10219/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43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36F43-9EED-A1A9-2142-34061246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Уроки – исследования по Окружающему миру (2 – 4 классы)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8F16A-5578-7FD1-B9DD-7F905FA1E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 класс – первое полугодие, адаптация к обучению, краткосрочные проекты (обучающие, предваряющие исследование по предмету этапы занятий (в том числе, через ВД, мини - проекты)</a:t>
            </a:r>
          </a:p>
          <a:p>
            <a:r>
              <a:rPr lang="en-US" dirty="0">
                <a:hlinkClick r:id="rId2"/>
              </a:rPr>
              <a:t>https://online-obr-e5cloud-02-gpt-msk.1c.ru/library.html#id=17678&amp;type=1&amp;path=</a:t>
            </a:r>
            <a:endParaRPr lang="ru-RU" dirty="0"/>
          </a:p>
          <a:p>
            <a:r>
              <a:rPr lang="ru-RU" dirty="0"/>
              <a:t>2 класс – краткосрочные, среднесрочные проекты</a:t>
            </a:r>
          </a:p>
          <a:p>
            <a:r>
              <a:rPr lang="ru-RU" dirty="0"/>
              <a:t>Москва – главный город России</a:t>
            </a:r>
          </a:p>
          <a:p>
            <a:r>
              <a:rPr lang="en-US" dirty="0">
                <a:hlinkClick r:id="rId3"/>
              </a:rPr>
              <a:t>https://online-obr-e5cloud-02-gpt-msk.1c.ru/library.html#id=6410&amp;type=1&amp;path=/26/29/11171/11172/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3 – 4 классы </a:t>
            </a:r>
          </a:p>
          <a:p>
            <a:pPr marL="0" indent="0">
              <a:buNone/>
            </a:pPr>
            <a:r>
              <a:rPr lang="ru-RU" dirty="0"/>
              <a:t>Все виды проектов</a:t>
            </a:r>
          </a:p>
          <a:p>
            <a:pPr marL="0" indent="0">
              <a:buNone/>
            </a:pPr>
            <a:r>
              <a:rPr lang="ru-RU" dirty="0"/>
              <a:t>Уроки – исследования, уроки – путешествия, уроки- эксперименты……</a:t>
            </a:r>
          </a:p>
          <a:p>
            <a:pPr marL="0" indent="0">
              <a:buNone/>
            </a:pPr>
            <a:r>
              <a:rPr lang="ru-RU" dirty="0"/>
              <a:t>Урок – проект по теме Экологические проблемы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https://online-obr-e5cloud-02-gpt-msk.1c.ru/library.html#node=11189&amp;path=/26/29/11185/11186/11189/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55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5AF599-65F5-40A6-B36F-5B8EC58D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5877272"/>
            <a:ext cx="9211072" cy="633068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17411" name="Текст 4">
            <a:extLst>
              <a:ext uri="{FF2B5EF4-FFF2-40B4-BE49-F238E27FC236}">
                <a16:creationId xmlns:a16="http://schemas.microsoft.com/office/drawing/2014/main" id="{21A9207C-CAE2-489E-BD3A-05068BA16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400" y="5557394"/>
            <a:ext cx="8565976" cy="420067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-52"/>
              </a:rPr>
              <a:t>Морозова Нина Викторовна</a:t>
            </a:r>
          </a:p>
          <a:p>
            <a:r>
              <a:rPr lang="en-US" altLang="ru-RU" dirty="0">
                <a:latin typeface="Futura PT Demi" panose="020B0604020202020204" charset="-52"/>
              </a:rPr>
              <a:t>viktorovna-nina@mail.ru</a:t>
            </a:r>
            <a:endParaRPr lang="ru-RU" altLang="ru-RU" dirty="0">
              <a:latin typeface="Futura PT Demi" panose="020B060402020202020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429C4C-0EA8-EF0C-59DB-F5110B24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404664"/>
            <a:ext cx="4176464" cy="48986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261E081-3B96-743B-7657-6C640FE6C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16" y="1019573"/>
            <a:ext cx="6263680" cy="46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15888"/>
            <a:ext cx="10081518" cy="10810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Futura PT Demi" pitchFamily="34" charset="-52"/>
              </a:rPr>
              <a:t>Актуальная информация о системе «1С:Образование» – в 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54" y="1321079"/>
            <a:ext cx="5253279" cy="5035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528" y="242131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14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>
              <a:defRPr/>
            </a:pPr>
            <a:r>
              <a:rPr lang="ru-RU" altLang="ru-RU" sz="2666" dirty="0"/>
              <a:t>Разработка верифицированного контента и программ для школьного образования  с 1996 г.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Уникальная «Библиотека цифровых учебных материалов» с десятками тысяч ресурсов по школьным предметам, платформа автоматизации и управления учебным процессом «1С:Образование», портал для учителей «1С:Урок». </a:t>
            </a:r>
          </a:p>
          <a:p>
            <a:pPr>
              <a:spcBef>
                <a:spcPts val="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Издательство «1С-Паблишинг» входит в перечень допущенных к использованию в общеобразовательных организациях России </a:t>
            </a:r>
            <a:r>
              <a:rPr lang="en-US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приказ Минобрнауки РФ №699</a:t>
            </a:r>
            <a:r>
              <a:rPr lang="en-US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, многократно участвовало в гос. проектах с Минобрнауки, Минпросвещения, НФПК, в т.ч. ЕК ЦОР, ФЦИОР, МЭШ, Маркетплейс Минпрос, Витрина ЭОР МО и др.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Регистрация в реестре российского ПО, в Роспатенте, экспертиза Навигатора образования АСИ и Минпросвещения.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Контент ориентирован на реализацию ФГОС, апробация в реальном учебном процессе.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Сотрудничество с ведущими авторами-методистами: кандидатами и докторами наук, авторами учебников, действующими педагогами с многолетним стажем, экспертами из МГУ, МПГУ, МГТУ, МГОУ, учителями школ и др. 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Регулярное обучение педагогов и курсы повышения квалификации педагогов и обучение студентов пед. факультетов в МПГУ, ГУ ВШЭ, ОЦ «Сириус» и др.</a:t>
            </a:r>
          </a:p>
        </p:txBody>
      </p:sp>
      <p:pic>
        <p:nvPicPr>
          <p:cNvPr id="9220" name="Picture 2" descr="https://minjust.consultant.ru/files/20107/preview/1">
            <a:extLst>
              <a:ext uri="{FF2B5EF4-FFF2-40B4-BE49-F238E27FC236}">
                <a16:creationId xmlns:a16="http://schemas.microsoft.com/office/drawing/2014/main" id="{29914F26-8260-4330-AA11-061A9891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855788"/>
            <a:ext cx="29781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">
            <a:extLst>
              <a:ext uri="{FF2B5EF4-FFF2-40B4-BE49-F238E27FC236}">
                <a16:creationId xmlns:a16="http://schemas.microsoft.com/office/drawing/2014/main" id="{CC1DC928-37CF-4577-A48E-488F62FE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2700338"/>
            <a:ext cx="24193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Data\04. Продвижение\2020-Навигатор образования\Навигатор образования_скриншот.png">
            <a:extLst>
              <a:ext uri="{FF2B5EF4-FFF2-40B4-BE49-F238E27FC236}">
                <a16:creationId xmlns:a16="http://schemas.microsoft.com/office/drawing/2014/main" id="{85E24064-BE86-4856-B28B-D374B7DA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4087813"/>
            <a:ext cx="33178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836712"/>
            <a:ext cx="8714184" cy="739544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Уроки – проекты с использованием готовых ЭОР Библиотеки 1С_Урок и материалов платформы 1С_Образование</a:t>
            </a:r>
            <a:br>
              <a:rPr lang="en-US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2684F-DD84-6F5E-9492-F2B9D736F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План работы:</a:t>
            </a:r>
          </a:p>
          <a:p>
            <a:r>
              <a:rPr lang="ru-RU" sz="3200" dirty="0"/>
              <a:t>1. Главное о </a:t>
            </a:r>
            <a:r>
              <a:rPr lang="ru-RU" sz="3200" dirty="0" err="1"/>
              <a:t>проектно</a:t>
            </a:r>
            <a:r>
              <a:rPr lang="ru-RU" sz="3200" dirty="0"/>
              <a:t> – исследовательских технологиях в НОО (по материалам ФГОС -  2022)</a:t>
            </a:r>
          </a:p>
          <a:p>
            <a:r>
              <a:rPr lang="ru-RU" sz="3200" dirty="0"/>
              <a:t>2. Урок – проект по Математике</a:t>
            </a:r>
          </a:p>
          <a:p>
            <a:r>
              <a:rPr lang="ru-RU" sz="3200" dirty="0"/>
              <a:t>3. Урок – проект по Русскому языку</a:t>
            </a:r>
          </a:p>
          <a:p>
            <a:r>
              <a:rPr lang="ru-RU" sz="3200" dirty="0"/>
              <a:t>4. Урок – проект по Окружающему миру</a:t>
            </a:r>
          </a:p>
          <a:p>
            <a:r>
              <a:rPr lang="ru-RU" sz="3200" dirty="0"/>
              <a:t>5. Итог </a:t>
            </a:r>
          </a:p>
        </p:txBody>
      </p:sp>
    </p:spTree>
    <p:extLst>
      <p:ext uri="{BB962C8B-B14F-4D97-AF65-F5344CB8AC3E}">
        <p14:creationId xmlns:p14="http://schemas.microsoft.com/office/powerpoint/2010/main" val="91180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B5659-4C43-02BB-A2CB-9EE311AF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Проектно</a:t>
            </a:r>
            <a:r>
              <a:rPr lang="ru-RU" dirty="0"/>
              <a:t> – исследовательские технологии в НОО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629EA4-B0E1-58C7-FE08-5E31A6F80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259" y="1825360"/>
            <a:ext cx="9116058" cy="3544218"/>
          </a:xfrm>
        </p:spPr>
      </p:pic>
    </p:spTree>
    <p:extLst>
      <p:ext uri="{BB962C8B-B14F-4D97-AF65-F5344CB8AC3E}">
        <p14:creationId xmlns:p14="http://schemas.microsoft.com/office/powerpoint/2010/main" val="357441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6BD9E-18AC-A238-A8EA-1C3B2696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Проектно</a:t>
            </a:r>
            <a:r>
              <a:rPr lang="ru-RU" dirty="0"/>
              <a:t> – исследовательские технологии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4BAA92-0711-363C-0A92-DB1A9228B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75" y="1412776"/>
            <a:ext cx="11157450" cy="165618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CA02D3-2CAF-D199-E88E-72E257DD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3573016"/>
            <a:ext cx="5098182" cy="28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3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7997D-56F7-EAF5-0A02-3D3E4CA8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П </a:t>
            </a:r>
            <a:r>
              <a:rPr lang="ru-RU" dirty="0" err="1"/>
              <a:t>проектно</a:t>
            </a:r>
            <a:r>
              <a:rPr lang="ru-RU" dirty="0"/>
              <a:t> – исследовательской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973F0-AE74-7AF0-49D9-6B485AA42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 – проблема</a:t>
            </a:r>
          </a:p>
          <a:p>
            <a:r>
              <a:rPr lang="ru-RU" dirty="0"/>
              <a:t>П – проектирование</a:t>
            </a:r>
          </a:p>
          <a:p>
            <a:r>
              <a:rPr lang="ru-RU" dirty="0"/>
              <a:t>П – Поиск информации</a:t>
            </a:r>
          </a:p>
          <a:p>
            <a:r>
              <a:rPr lang="ru-RU" dirty="0"/>
              <a:t>П – продукт</a:t>
            </a:r>
          </a:p>
          <a:p>
            <a:r>
              <a:rPr lang="ru-RU" dirty="0"/>
              <a:t>П – представление (презентация)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298124-AF82-8C01-9CDF-8D7AEA250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528763"/>
            <a:ext cx="51530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C9849-0B7B-2629-F9AE-1ED08D4C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Урок – проект «Письменное деление» (3 класс УМК Л. Г. Петерсон «Учусь учиться» - среднесрочный (учебная неделя, 4 урока)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01834-8EC8-8291-68D8-CE8E8E0A7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Проблема (погружение) – Как делим?</a:t>
            </a:r>
          </a:p>
          <a:p>
            <a:r>
              <a:rPr lang="ru-RU" dirty="0"/>
              <a:t>Проектирование – Что уже знаем? Что не знаем? Как можем узнать?</a:t>
            </a:r>
          </a:p>
          <a:p>
            <a:r>
              <a:rPr lang="ru-RU" dirty="0"/>
              <a:t>Поиск информации – РЛ, использование Библиотеки 1С Образование, 1 С Урок</a:t>
            </a:r>
          </a:p>
          <a:p>
            <a:r>
              <a:rPr lang="en-US" dirty="0">
                <a:hlinkClick r:id="rId2"/>
              </a:rPr>
              <a:t>https://online-obr-e5cloud-02-gpt-msk.1c.ru/library.html#id=5871&amp;type=1&amp;path=/26/29/10919/10941/10948/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https://urok.1c.ru/library/primschool/igry_po_matematike_dlya_nachalnoy_shkoly/vychisleniya_tablitsa_umnozheniya/4763.phd</a:t>
            </a:r>
            <a:endParaRPr lang="ru-RU" dirty="0"/>
          </a:p>
          <a:p>
            <a:r>
              <a:rPr lang="ru-RU" dirty="0"/>
              <a:t>(ресурс может быть использован в разных вариантах)</a:t>
            </a:r>
            <a:endParaRPr lang="en-US" dirty="0"/>
          </a:p>
          <a:p>
            <a:endParaRPr lang="ru-RU" dirty="0"/>
          </a:p>
          <a:p>
            <a:r>
              <a:rPr lang="en-US" dirty="0">
                <a:hlinkClick r:id="rId4"/>
              </a:rPr>
              <a:t>https://urok.1c.ru/library/primschool/igry_po_matematike_dlya_nachalnoy_shkoly/vychisleniya_tablitsa_umnozheniya/4746.phd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67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6AC4D-98B3-23A3-F768-6973F291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Литературное чтение</a:t>
            </a:r>
            <a:br>
              <a:rPr lang="ru-RU" dirty="0"/>
            </a:br>
            <a:r>
              <a:rPr lang="ru-RU" dirty="0"/>
              <a:t>2 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832794-74EE-65DB-2779-5D97BD7D1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Краткосрочный проект</a:t>
            </a:r>
          </a:p>
          <a:p>
            <a:r>
              <a:rPr lang="ru-RU" dirty="0"/>
              <a:t>Проблема – в названии раздела</a:t>
            </a:r>
          </a:p>
          <a:p>
            <a:r>
              <a:rPr lang="ru-RU" dirty="0"/>
              <a:t>Организация УД – урок – игра</a:t>
            </a:r>
          </a:p>
          <a:p>
            <a:r>
              <a:rPr lang="ru-RU" dirty="0"/>
              <a:t>Использование ПИТ</a:t>
            </a:r>
          </a:p>
          <a:p>
            <a:r>
              <a:rPr lang="ru-RU" dirty="0"/>
              <a:t>Погружение – необычный момент (сказочный герой, музыкальный фрагмент, сказочный предмет…..)</a:t>
            </a:r>
          </a:p>
          <a:p>
            <a:r>
              <a:rPr lang="ru-RU" dirty="0"/>
              <a:t>Поиск информации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https://urok.1c.ru/library/primschool/primlch/literaturnoe_chtenie_1_4_kl_audioknigi/sborniki/131120.phd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https://online-obr-e5cloud-02-gpt-msk.1c.ru/library.html#id=5292&amp;type=1&amp;path=/26/29/10728/10729/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93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C7D2B-6319-2D9A-04E3-C18810E4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Русский язык – Развитие орфографической зоркости</a:t>
            </a:r>
            <a:br>
              <a:rPr lang="ru-RU" dirty="0"/>
            </a:br>
            <a:r>
              <a:rPr lang="ru-RU" dirty="0"/>
              <a:t>(долгосрочный проект)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111F9-022D-A4B3-63C2-342442072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 класс – 1 четверть</a:t>
            </a:r>
          </a:p>
          <a:p>
            <a:r>
              <a:rPr lang="ru-RU" dirty="0"/>
              <a:t>Темы по орфографии «Безударные гласные корня», «Парные согласные», «Непроизносимые согласные», «Словарные слова», «Традиционное написание сочетаний </a:t>
            </a:r>
            <a:r>
              <a:rPr lang="ru-RU" dirty="0" err="1"/>
              <a:t>жи</a:t>
            </a:r>
            <a:r>
              <a:rPr lang="ru-RU" dirty="0"/>
              <a:t> – ши, </a:t>
            </a:r>
            <a:r>
              <a:rPr lang="ru-RU" dirty="0" err="1"/>
              <a:t>ча</a:t>
            </a:r>
            <a:r>
              <a:rPr lang="ru-RU" dirty="0"/>
              <a:t>- ща, чу – </a:t>
            </a:r>
            <a:r>
              <a:rPr lang="ru-RU" dirty="0" err="1"/>
              <a:t>щу</a:t>
            </a:r>
            <a:r>
              <a:rPr lang="ru-RU" dirty="0"/>
              <a:t>, </a:t>
            </a:r>
            <a:r>
              <a:rPr lang="ru-RU" dirty="0" err="1"/>
              <a:t>чк</a:t>
            </a:r>
            <a:r>
              <a:rPr lang="ru-RU" dirty="0"/>
              <a:t> – </a:t>
            </a:r>
            <a:r>
              <a:rPr lang="ru-RU" dirty="0" err="1"/>
              <a:t>чн</a:t>
            </a:r>
            <a:r>
              <a:rPr lang="ru-RU" dirty="0"/>
              <a:t>)</a:t>
            </a:r>
          </a:p>
          <a:p>
            <a:r>
              <a:rPr lang="ru-RU" dirty="0"/>
              <a:t>Организация деятельности</a:t>
            </a:r>
          </a:p>
          <a:p>
            <a:r>
              <a:rPr lang="ru-RU" dirty="0"/>
              <a:t>Проблема – учимся грамотно писать, учимся быть грамотными, зачем?</a:t>
            </a:r>
          </a:p>
          <a:p>
            <a:r>
              <a:rPr lang="ru-RU" dirty="0"/>
              <a:t>Погружение: первые уроки тем</a:t>
            </a:r>
          </a:p>
          <a:p>
            <a:r>
              <a:rPr lang="ru-RU" dirty="0"/>
              <a:t>Поиск информации (знакомство с правилами, упражнения, игры…..)</a:t>
            </a:r>
          </a:p>
          <a:p>
            <a:r>
              <a:rPr lang="ru-RU" dirty="0"/>
              <a:t>Тестирование, Игры, практические работы, КВН Эрудитов…..</a:t>
            </a:r>
          </a:p>
          <a:p>
            <a:r>
              <a:rPr lang="ru-RU" dirty="0"/>
              <a:t>Продукт – тетради – словарики, книжки – раскладушки по правилам (Как? Откуда? Почему? По традиционному написанию)…..</a:t>
            </a:r>
          </a:p>
        </p:txBody>
      </p:sp>
    </p:spTree>
    <p:extLst>
      <p:ext uri="{BB962C8B-B14F-4D97-AF65-F5344CB8AC3E}">
        <p14:creationId xmlns:p14="http://schemas.microsoft.com/office/powerpoint/2010/main" val="4103579819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23445</TotalTime>
  <Words>1045</Words>
  <Application>Microsoft Office PowerPoint</Application>
  <PresentationFormat>Широкоэкранный</PresentationFormat>
  <Paragraphs>92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Futura PT Demi</vt:lpstr>
      <vt:lpstr>Calibri</vt:lpstr>
      <vt:lpstr>Arial</vt:lpstr>
      <vt:lpstr>Wingdings</vt:lpstr>
      <vt:lpstr>Специальное оформление</vt:lpstr>
      <vt:lpstr>Презентация PowerPoint</vt:lpstr>
      <vt:lpstr>Разработка верифицированного контента и программ для школьного образования  с 1996 г.</vt:lpstr>
      <vt:lpstr>Уроки – проекты с использованием готовых ЭОР Библиотеки 1С_Урок и материалов платформы 1С_Образование  </vt:lpstr>
      <vt:lpstr>Проектно – исследовательские технологии в НОО</vt:lpstr>
      <vt:lpstr>Проектно – исследовательские технологии</vt:lpstr>
      <vt:lpstr>5 П проектно – исследовательской деятельности</vt:lpstr>
      <vt:lpstr>Урок – проект «Письменное деление» (3 класс УМК Л. Г. Петерсон «Учусь учиться» - среднесрочный (учебная неделя, 4 урока)</vt:lpstr>
      <vt:lpstr>Литературное чтение 2 класс</vt:lpstr>
      <vt:lpstr>Русский язык – Развитие орфографической зоркости (долгосрочный проект)</vt:lpstr>
      <vt:lpstr>Ресурсы платформы для организации ПИД</vt:lpstr>
      <vt:lpstr>Уроки – исследования по Окружающему миру (2 – 4 классы)</vt:lpstr>
      <vt:lpstr>Спасибо за внимание!</vt:lpstr>
      <vt:lpstr>Актуальная информация о системе «1С:Образование» – в  видеоматериалах на сайте!</vt:lpstr>
      <vt:lpstr>Новая механика получения сертификатов образовательных проектов фирмы «1С»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Владимир Фогель</cp:lastModifiedBy>
  <cp:revision>579</cp:revision>
  <dcterms:created xsi:type="dcterms:W3CDTF">2015-09-09T08:16:26Z</dcterms:created>
  <dcterms:modified xsi:type="dcterms:W3CDTF">2023-11-30T12:10:24Z</dcterms:modified>
</cp:coreProperties>
</file>